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4" r:id="rId13"/>
    <p:sldId id="268" r:id="rId14"/>
    <p:sldId id="269" r:id="rId15"/>
    <p:sldId id="270" r:id="rId16"/>
    <p:sldId id="273" r:id="rId17"/>
    <p:sldId id="274" r:id="rId18"/>
    <p:sldId id="275" r:id="rId19"/>
    <p:sldId id="271" r:id="rId20"/>
    <p:sldId id="27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187" autoAdjust="0"/>
  </p:normalViewPr>
  <p:slideViewPr>
    <p:cSldViewPr>
      <p:cViewPr varScale="1">
        <p:scale>
          <a:sx n="79" d="100"/>
          <a:sy n="79" d="100"/>
        </p:scale>
        <p:origin x="-130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43E2E-151D-4FEA-B9B8-FFFCBD19A5FB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F8E7-5822-41D1-903D-ACE416A39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426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43E2E-151D-4FEA-B9B8-FFFCBD19A5FB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F8E7-5822-41D1-903D-ACE416A39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577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43E2E-151D-4FEA-B9B8-FFFCBD19A5FB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F8E7-5822-41D1-903D-ACE416A39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547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43E2E-151D-4FEA-B9B8-FFFCBD19A5FB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F8E7-5822-41D1-903D-ACE416A39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911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43E2E-151D-4FEA-B9B8-FFFCBD19A5FB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F8E7-5822-41D1-903D-ACE416A39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18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43E2E-151D-4FEA-B9B8-FFFCBD19A5FB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F8E7-5822-41D1-903D-ACE416A39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459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43E2E-151D-4FEA-B9B8-FFFCBD19A5FB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F8E7-5822-41D1-903D-ACE416A39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642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43E2E-151D-4FEA-B9B8-FFFCBD19A5FB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F8E7-5822-41D1-903D-ACE416A39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295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43E2E-151D-4FEA-B9B8-FFFCBD19A5FB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F8E7-5822-41D1-903D-ACE416A39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79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43E2E-151D-4FEA-B9B8-FFFCBD19A5FB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F8E7-5822-41D1-903D-ACE416A39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922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43E2E-151D-4FEA-B9B8-FFFCBD19A5FB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F8E7-5822-41D1-903D-ACE416A39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574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43E2E-151D-4FEA-B9B8-FFFCBD19A5FB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8F8E7-5822-41D1-903D-ACE416A39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731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bcs1.org/webpages/esolis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earner.org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its.utexas.edu/tex/" TargetMode="External"/><Relationship Id="rId2" Type="http://schemas.openxmlformats.org/officeDocument/2006/relationships/hyperlink" Target="http://www.break.com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mailto:sfarrington@monroecc.ed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62000"/>
            <a:ext cx="7772400" cy="2590800"/>
          </a:xfrm>
        </p:spPr>
        <p:txBody>
          <a:bodyPr/>
          <a:lstStyle/>
          <a:p>
            <a:r>
              <a:rPr lang="en-US" dirty="0" smtClean="0"/>
              <a:t>Fun “tricks of the trade” I’ve picked up over the years…and sometimes, cut and pasted….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352800"/>
            <a:ext cx="6400800" cy="3048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sfarrington\AppData\Local\Microsoft\Windows\Temporary Internet Files\Content.Outlook\979WXAJU\IMG_519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232" y="3048000"/>
            <a:ext cx="2045368" cy="3677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farrington\AppData\Local\Microsoft\Windows\Temporary Internet Files\Content.Outlook\979WXAJU\IMG_519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200400"/>
            <a:ext cx="3863662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454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Everyone was surprised, he was carrying ten guns and knives….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Vin</a:t>
            </a:r>
          </a:p>
          <a:p>
            <a:r>
              <a:rPr lang="en-US" dirty="0" smtClean="0"/>
              <a:t>Di</a:t>
            </a:r>
          </a:p>
          <a:p>
            <a:r>
              <a:rPr lang="en-US" dirty="0" smtClean="0"/>
              <a:t>Sal</a:t>
            </a:r>
          </a:p>
          <a:p>
            <a:r>
              <a:rPr lang="en-US" dirty="0" err="1" smtClean="0"/>
              <a:t>Haz</a:t>
            </a:r>
            <a:r>
              <a:rPr lang="en-US" dirty="0" smtClean="0"/>
              <a:t> </a:t>
            </a:r>
          </a:p>
          <a:p>
            <a:r>
              <a:rPr lang="en-US" dirty="0" smtClean="0"/>
              <a:t>Ten </a:t>
            </a:r>
          </a:p>
          <a:p>
            <a:r>
              <a:rPr lang="en-US" dirty="0" err="1" smtClean="0"/>
              <a:t>Ve</a:t>
            </a:r>
            <a:endParaRPr lang="en-US" dirty="0" smtClean="0"/>
          </a:p>
          <a:p>
            <a:r>
              <a:rPr lang="en-US" dirty="0" err="1" smtClean="0"/>
              <a:t>Pon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Sé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965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about those compound tenses?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4200" dirty="0"/>
              <a:t>For Spanish compound-tense work: </a:t>
            </a:r>
          </a:p>
          <a:p>
            <a:r>
              <a:rPr lang="en-US" sz="4200" dirty="0"/>
              <a:t>For any compound tenses, anything with “</a:t>
            </a:r>
            <a:r>
              <a:rPr lang="en-US" sz="4200" dirty="0" err="1"/>
              <a:t>haber</a:t>
            </a:r>
            <a:r>
              <a:rPr lang="en-US" sz="4200" dirty="0"/>
              <a:t>,” you will always end your past-participles with “o.” </a:t>
            </a:r>
          </a:p>
          <a:p>
            <a:r>
              <a:rPr lang="en-US" sz="4200" dirty="0"/>
              <a:t>Therefore, think of this: “Ho, ho, ho!” </a:t>
            </a:r>
          </a:p>
          <a:p>
            <a:r>
              <a:rPr lang="en-US" sz="4200" dirty="0"/>
              <a:t>(If you are starting with “h” of </a:t>
            </a:r>
            <a:r>
              <a:rPr lang="en-US" sz="4200" dirty="0" err="1"/>
              <a:t>haber</a:t>
            </a:r>
            <a:r>
              <a:rPr lang="en-US" sz="4200" dirty="0"/>
              <a:t>, end in “o.”) </a:t>
            </a:r>
          </a:p>
          <a:p>
            <a:r>
              <a:rPr lang="en-US" sz="4200" dirty="0"/>
              <a:t>Also, here is a an acronym for the irregular past-participles: </a:t>
            </a:r>
          </a:p>
          <a:p>
            <a:r>
              <a:rPr lang="en-US" sz="4200" dirty="0"/>
              <a:t>REVVMACPHD</a:t>
            </a:r>
          </a:p>
          <a:p>
            <a:r>
              <a:rPr lang="en-US" sz="4200" dirty="0"/>
              <a:t>Romper-roto</a:t>
            </a:r>
          </a:p>
          <a:p>
            <a:r>
              <a:rPr lang="en-US" sz="4200" dirty="0" err="1"/>
              <a:t>Escribir</a:t>
            </a:r>
            <a:r>
              <a:rPr lang="en-US" sz="4200" dirty="0"/>
              <a:t>- </a:t>
            </a:r>
            <a:r>
              <a:rPr lang="en-US" sz="4200" dirty="0" err="1"/>
              <a:t>escrito</a:t>
            </a:r>
            <a:endParaRPr lang="en-US" sz="4200" dirty="0"/>
          </a:p>
          <a:p>
            <a:r>
              <a:rPr lang="en-US" sz="4200" dirty="0" err="1"/>
              <a:t>Volver</a:t>
            </a:r>
            <a:r>
              <a:rPr lang="en-US" sz="4200" dirty="0"/>
              <a:t>- </a:t>
            </a:r>
            <a:r>
              <a:rPr lang="en-US" sz="4200" dirty="0" err="1"/>
              <a:t>vuelto</a:t>
            </a:r>
            <a:r>
              <a:rPr lang="en-US" sz="4200" dirty="0"/>
              <a:t> (also </a:t>
            </a:r>
            <a:r>
              <a:rPr lang="en-US" sz="4200" dirty="0" err="1"/>
              <a:t>devolver-devuelto</a:t>
            </a:r>
            <a:r>
              <a:rPr lang="en-US" sz="4200" dirty="0"/>
              <a:t>, etc.) </a:t>
            </a:r>
          </a:p>
          <a:p>
            <a:r>
              <a:rPr lang="en-US" sz="4200" dirty="0" err="1"/>
              <a:t>Ver</a:t>
            </a:r>
            <a:r>
              <a:rPr lang="en-US" sz="4200" dirty="0"/>
              <a:t>- </a:t>
            </a:r>
            <a:r>
              <a:rPr lang="en-US" sz="4200" dirty="0" err="1"/>
              <a:t>visto</a:t>
            </a:r>
            <a:endParaRPr lang="en-US" sz="4200" dirty="0"/>
          </a:p>
          <a:p>
            <a:r>
              <a:rPr lang="en-US" sz="4200" dirty="0" err="1"/>
              <a:t>Morir-muerto</a:t>
            </a:r>
            <a:endParaRPr lang="en-US" sz="4200" dirty="0"/>
          </a:p>
          <a:p>
            <a:r>
              <a:rPr lang="en-US" sz="4200" dirty="0" err="1"/>
              <a:t>Abrir</a:t>
            </a:r>
            <a:r>
              <a:rPr lang="en-US" sz="4200" dirty="0"/>
              <a:t>- </a:t>
            </a:r>
            <a:r>
              <a:rPr lang="en-US" sz="4200" dirty="0" err="1"/>
              <a:t>abierto</a:t>
            </a:r>
            <a:endParaRPr lang="en-US" sz="4200" dirty="0"/>
          </a:p>
          <a:p>
            <a:r>
              <a:rPr lang="en-US" sz="4200" dirty="0" err="1"/>
              <a:t>Cubrir</a:t>
            </a:r>
            <a:r>
              <a:rPr lang="en-US" sz="4200" dirty="0"/>
              <a:t>- </a:t>
            </a:r>
            <a:r>
              <a:rPr lang="en-US" sz="4200" dirty="0" err="1"/>
              <a:t>cubierto</a:t>
            </a:r>
            <a:r>
              <a:rPr lang="en-US" sz="4200" dirty="0"/>
              <a:t> </a:t>
            </a:r>
          </a:p>
          <a:p>
            <a:r>
              <a:rPr lang="en-US" sz="4200" dirty="0" err="1"/>
              <a:t>Poner</a:t>
            </a:r>
            <a:r>
              <a:rPr lang="en-US" sz="4200" dirty="0"/>
              <a:t>- </a:t>
            </a:r>
            <a:r>
              <a:rPr lang="en-US" sz="4200" dirty="0" err="1"/>
              <a:t>puesto</a:t>
            </a:r>
            <a:endParaRPr lang="en-US" sz="4200" dirty="0"/>
          </a:p>
          <a:p>
            <a:r>
              <a:rPr lang="en-US" sz="4200" dirty="0" err="1"/>
              <a:t>Hacer-hecho</a:t>
            </a:r>
            <a:endParaRPr lang="en-US" sz="4200" dirty="0"/>
          </a:p>
          <a:p>
            <a:r>
              <a:rPr lang="en-US" sz="4200" dirty="0" err="1"/>
              <a:t>Devolver</a:t>
            </a:r>
            <a:r>
              <a:rPr lang="en-US" sz="4200" dirty="0"/>
              <a:t>= </a:t>
            </a:r>
            <a:r>
              <a:rPr lang="en-US" sz="4200" dirty="0" err="1"/>
              <a:t>devuelto</a:t>
            </a:r>
            <a:endParaRPr lang="en-US" sz="4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062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some other sites or resources you use for verbs?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I am a fan of </a:t>
            </a:r>
            <a:r>
              <a:rPr lang="en-US" dirty="0" err="1" smtClean="0"/>
              <a:t>Duolingo</a:t>
            </a:r>
            <a:r>
              <a:rPr lang="en-US" dirty="0" smtClean="0"/>
              <a:t> and </a:t>
            </a:r>
            <a:r>
              <a:rPr lang="en-US" dirty="0" err="1" smtClean="0"/>
              <a:t>youtube</a:t>
            </a:r>
            <a:r>
              <a:rPr lang="en-US" dirty="0" smtClean="0"/>
              <a:t>. I want to get more into </a:t>
            </a:r>
            <a:r>
              <a:rPr lang="en-US" dirty="0" err="1" smtClean="0"/>
              <a:t>kahoot</a:t>
            </a:r>
            <a:r>
              <a:rPr lang="en-US" dirty="0" smtClean="0"/>
              <a:t>, </a:t>
            </a:r>
            <a:r>
              <a:rPr lang="en-US" dirty="0" err="1" smtClean="0"/>
              <a:t>quizlet</a:t>
            </a:r>
            <a:r>
              <a:rPr lang="en-US" dirty="0" smtClean="0"/>
              <a:t>, and have used conjuguemos.com for extra credit. I’ve heard good things about “</a:t>
            </a:r>
            <a:r>
              <a:rPr lang="en-US" dirty="0" err="1" smtClean="0"/>
              <a:t>Verbarrator</a:t>
            </a:r>
            <a:r>
              <a:rPr lang="en-US" dirty="0" smtClean="0"/>
              <a:t>” as well. </a:t>
            </a:r>
          </a:p>
          <a:p>
            <a:endParaRPr lang="en-US" dirty="0"/>
          </a:p>
          <a:p>
            <a:r>
              <a:rPr lang="en-US" dirty="0" smtClean="0"/>
              <a:t>Here </a:t>
            </a:r>
            <a:r>
              <a:rPr lang="en-US" dirty="0"/>
              <a:t>are some favorite websites from my friend, Liz Solis, a teacher at Brockport Central Schools: </a:t>
            </a:r>
          </a:p>
          <a:p>
            <a:r>
              <a:rPr lang="en-US" dirty="0"/>
              <a:t>Quizlet.com (</a:t>
            </a:r>
            <a:r>
              <a:rPr lang="en-US" dirty="0" err="1"/>
              <a:t>quizlet.live</a:t>
            </a:r>
            <a:r>
              <a:rPr lang="en-US" dirty="0"/>
              <a:t>)  (elizabethsolis0623)</a:t>
            </a:r>
          </a:p>
          <a:p>
            <a:r>
              <a:rPr lang="en-US" dirty="0"/>
              <a:t>getkahoot.it (elizabethsolis0623)</a:t>
            </a:r>
          </a:p>
          <a:p>
            <a:r>
              <a:rPr lang="en-US" dirty="0"/>
              <a:t>conjugemos.org</a:t>
            </a:r>
          </a:p>
          <a:p>
            <a:r>
              <a:rPr lang="en-US" dirty="0"/>
              <a:t>studystack.com</a:t>
            </a:r>
          </a:p>
          <a:p>
            <a:r>
              <a:rPr lang="en-US" dirty="0"/>
              <a:t>verb2verbe.com</a:t>
            </a:r>
          </a:p>
          <a:p>
            <a:r>
              <a:rPr lang="en-US" u="sng" dirty="0">
                <a:hlinkClick r:id="rId2"/>
              </a:rPr>
              <a:t>http://bcs1.org/webpages/esolis/</a:t>
            </a:r>
            <a:r>
              <a:rPr lang="en-US" dirty="0"/>
              <a:t> (work in progress always!)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Also, from Liz Solis: </a:t>
            </a:r>
          </a:p>
          <a:p>
            <a:r>
              <a:rPr lang="en-US" dirty="0"/>
              <a:t> </a:t>
            </a:r>
            <a:r>
              <a:rPr lang="en-US" dirty="0" smtClean="0"/>
              <a:t>Schoology.com </a:t>
            </a:r>
            <a:r>
              <a:rPr lang="en-US" dirty="0"/>
              <a:t>is free Learning management system</a:t>
            </a:r>
          </a:p>
          <a:p>
            <a:r>
              <a:rPr lang="en-US" dirty="0"/>
              <a:t>castlelearning.com - subscription paid by school</a:t>
            </a:r>
          </a:p>
          <a:p>
            <a:r>
              <a:rPr lang="en-US" dirty="0"/>
              <a:t>padlet.com - exit ticket - thoughts on post -its</a:t>
            </a:r>
          </a:p>
          <a:p>
            <a:r>
              <a:rPr lang="en-US" dirty="0"/>
              <a:t>canvo.com - on line poster type stuff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1652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Now, for French: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Here’s a new one I just learned from a teacher in Hilton, Amy </a:t>
            </a:r>
            <a:r>
              <a:rPr lang="en-US" dirty="0" err="1" smtClean="0"/>
              <a:t>Gallton</a:t>
            </a:r>
            <a:r>
              <a:rPr lang="en-US" dirty="0" smtClean="0"/>
              <a:t>: </a:t>
            </a:r>
          </a:p>
          <a:p>
            <a:r>
              <a:rPr lang="en-US" dirty="0" smtClean="0"/>
              <a:t>PPAWS, a nice acronym. </a:t>
            </a:r>
          </a:p>
          <a:p>
            <a:r>
              <a:rPr lang="en-US" dirty="0" smtClean="0"/>
              <a:t>“Past participle agrees with the subject.” </a:t>
            </a:r>
          </a:p>
          <a:p>
            <a:r>
              <a:rPr lang="en-US" dirty="0" smtClean="0"/>
              <a:t>As in, “Elle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arrivée</a:t>
            </a:r>
            <a:r>
              <a:rPr lang="en-US" dirty="0" smtClean="0"/>
              <a:t>.” </a:t>
            </a:r>
          </a:p>
          <a:p>
            <a:r>
              <a:rPr lang="en-US" dirty="0" smtClean="0"/>
              <a:t>(This also holds true for Italian)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2341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Want a song for the passé </a:t>
            </a:r>
            <a:r>
              <a:rPr lang="en-US" dirty="0" err="1" smtClean="0"/>
              <a:t>composé</a:t>
            </a:r>
            <a:r>
              <a:rPr lang="en-US" dirty="0" smtClean="0"/>
              <a:t> </a:t>
            </a:r>
            <a:r>
              <a:rPr lang="en-US" dirty="0" err="1" smtClean="0"/>
              <a:t>être</a:t>
            </a:r>
            <a:r>
              <a:rPr lang="en-US" dirty="0" smtClean="0"/>
              <a:t> verbs? Sick of the “house of </a:t>
            </a:r>
            <a:r>
              <a:rPr lang="en-US" dirty="0" err="1" smtClean="0"/>
              <a:t>être</a:t>
            </a:r>
            <a:r>
              <a:rPr lang="en-US" dirty="0" smtClean="0"/>
              <a:t>” or DRMRSVANDERTRAMP?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La chanson: (set to the tune of “</a:t>
            </a:r>
            <a:r>
              <a:rPr lang="en-US" dirty="0" err="1"/>
              <a:t>Allouette</a:t>
            </a:r>
            <a:r>
              <a:rPr lang="en-US" dirty="0"/>
              <a:t>”) </a:t>
            </a:r>
          </a:p>
          <a:p>
            <a:r>
              <a:rPr lang="en-US" dirty="0"/>
              <a:t>“</a:t>
            </a:r>
            <a:r>
              <a:rPr lang="en-US" dirty="0" err="1"/>
              <a:t>Aller</a:t>
            </a:r>
            <a:r>
              <a:rPr lang="en-US" dirty="0"/>
              <a:t>, </a:t>
            </a:r>
            <a:r>
              <a:rPr lang="en-US" dirty="0" err="1"/>
              <a:t>monter</a:t>
            </a:r>
            <a:r>
              <a:rPr lang="en-US" dirty="0"/>
              <a:t>, arriver, </a:t>
            </a:r>
            <a:r>
              <a:rPr lang="en-US" dirty="0" err="1"/>
              <a:t>retourner</a:t>
            </a:r>
            <a:endParaRPr lang="en-US" dirty="0"/>
          </a:p>
          <a:p>
            <a:r>
              <a:rPr lang="en-US" dirty="0" err="1"/>
              <a:t>Entrer</a:t>
            </a:r>
            <a:r>
              <a:rPr lang="en-US" dirty="0"/>
              <a:t>, </a:t>
            </a:r>
            <a:r>
              <a:rPr lang="en-US" dirty="0" err="1"/>
              <a:t>rentrer</a:t>
            </a:r>
            <a:r>
              <a:rPr lang="en-US" dirty="0"/>
              <a:t>, </a:t>
            </a:r>
            <a:r>
              <a:rPr lang="en-US" dirty="0" err="1"/>
              <a:t>tomber</a:t>
            </a:r>
            <a:r>
              <a:rPr lang="en-US" dirty="0"/>
              <a:t> et </a:t>
            </a:r>
            <a:r>
              <a:rPr lang="en-US" dirty="0" err="1"/>
              <a:t>descendre</a:t>
            </a:r>
            <a:r>
              <a:rPr lang="en-US" dirty="0"/>
              <a:t>,</a:t>
            </a:r>
          </a:p>
          <a:p>
            <a:r>
              <a:rPr lang="en-US" dirty="0" err="1"/>
              <a:t>Revenir</a:t>
            </a:r>
            <a:r>
              <a:rPr lang="en-US" dirty="0"/>
              <a:t> et </a:t>
            </a:r>
            <a:r>
              <a:rPr lang="en-US" dirty="0" err="1"/>
              <a:t>devenir</a:t>
            </a:r>
            <a:r>
              <a:rPr lang="en-US" dirty="0"/>
              <a:t> </a:t>
            </a:r>
          </a:p>
          <a:p>
            <a:r>
              <a:rPr lang="en-US" dirty="0" err="1"/>
              <a:t>Sortir</a:t>
            </a:r>
            <a:r>
              <a:rPr lang="en-US" dirty="0"/>
              <a:t>, </a:t>
            </a:r>
            <a:r>
              <a:rPr lang="en-US" dirty="0" err="1"/>
              <a:t>partir</a:t>
            </a:r>
            <a:r>
              <a:rPr lang="en-US" dirty="0"/>
              <a:t>, et </a:t>
            </a:r>
            <a:r>
              <a:rPr lang="en-US" dirty="0" err="1"/>
              <a:t>mourir</a:t>
            </a:r>
            <a:endParaRPr lang="en-US" dirty="0"/>
          </a:p>
          <a:p>
            <a:r>
              <a:rPr lang="en-US" dirty="0" err="1"/>
              <a:t>Venir</a:t>
            </a:r>
            <a:r>
              <a:rPr lang="en-US" dirty="0"/>
              <a:t>, </a:t>
            </a:r>
            <a:r>
              <a:rPr lang="en-US" dirty="0" err="1"/>
              <a:t>naȋtre</a:t>
            </a:r>
            <a:r>
              <a:rPr lang="en-US" dirty="0"/>
              <a:t> (voice up) </a:t>
            </a:r>
            <a:r>
              <a:rPr lang="en-US" dirty="0" err="1"/>
              <a:t>venir</a:t>
            </a:r>
            <a:r>
              <a:rPr lang="en-US" dirty="0"/>
              <a:t>, </a:t>
            </a:r>
            <a:r>
              <a:rPr lang="en-US" dirty="0" err="1"/>
              <a:t>naȋtre</a:t>
            </a:r>
            <a:r>
              <a:rPr lang="en-US" dirty="0"/>
              <a:t> (voice down) </a:t>
            </a:r>
          </a:p>
          <a:p>
            <a:r>
              <a:rPr lang="en-US" dirty="0"/>
              <a:t>Avec </a:t>
            </a:r>
            <a:r>
              <a:rPr lang="en-US" dirty="0" err="1"/>
              <a:t>ȇtre</a:t>
            </a:r>
            <a:r>
              <a:rPr lang="en-US" dirty="0"/>
              <a:t> (voice up), avec </a:t>
            </a:r>
            <a:r>
              <a:rPr lang="en-US" dirty="0" err="1"/>
              <a:t>ȇtre</a:t>
            </a:r>
            <a:r>
              <a:rPr lang="en-US" dirty="0"/>
              <a:t> (voice down) </a:t>
            </a:r>
          </a:p>
          <a:p>
            <a:r>
              <a:rPr lang="en-US" dirty="0" err="1"/>
              <a:t>Aaaaahhhhhhhhh</a:t>
            </a:r>
            <a:r>
              <a:rPr lang="en-US" dirty="0" smtClean="0"/>
              <a:t>……………..(can you pick the missing verb? Hint: to stay. </a:t>
            </a:r>
            <a:r>
              <a:rPr lang="en-US" dirty="0" smtClean="0">
                <a:sym typeface="Wingdings" panose="05000000000000000000" pitchFamily="2" charset="2"/>
              </a:rPr>
              <a:t>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3899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you teach Prenominal Adjectives?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prenominal adjectives: “BAGSO” or “Beauty Age Goodness Size Order” for those that go before. (Some prefer “BANGS”) </a:t>
            </a:r>
          </a:p>
          <a:p>
            <a:r>
              <a:rPr lang="en-US" dirty="0" smtClean="0"/>
              <a:t>I use “BAGSO the Clown.” </a:t>
            </a:r>
          </a:p>
          <a:p>
            <a:r>
              <a:rPr lang="en-US" dirty="0" smtClean="0"/>
              <a:t>He’s the first of his kind, a beautiful, old clown, he’s very tall, and he’s a good clown.”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7879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resources to get students excited about LOTE?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Nice websites: Quizlet, conjuguemos.com, duolingo.com, or go to </a:t>
            </a:r>
            <a:r>
              <a:rPr lang="en-US" u="sng" dirty="0">
                <a:hlinkClick r:id="rId2"/>
              </a:rPr>
              <a:t>www.learner.org</a:t>
            </a:r>
            <a:r>
              <a:rPr lang="en-US" dirty="0"/>
              <a:t> and find the show “</a:t>
            </a:r>
            <a:r>
              <a:rPr lang="en-US" dirty="0" err="1"/>
              <a:t>Destinos</a:t>
            </a:r>
            <a:r>
              <a:rPr lang="en-US" dirty="0"/>
              <a:t>” under For. Languages for episodes</a:t>
            </a:r>
          </a:p>
          <a:p>
            <a:r>
              <a:rPr lang="en-US" dirty="0"/>
              <a:t>Here are some fun favorite videos on </a:t>
            </a:r>
            <a:r>
              <a:rPr lang="en-US" dirty="0" err="1"/>
              <a:t>Youtube</a:t>
            </a:r>
            <a:r>
              <a:rPr lang="en-US" dirty="0"/>
              <a:t>:</a:t>
            </a:r>
          </a:p>
          <a:p>
            <a:pPr lvl="0"/>
            <a:r>
              <a:rPr lang="en-US" dirty="0"/>
              <a:t>1) For basic Spanish classes, check out these videos: </a:t>
            </a:r>
            <a:r>
              <a:rPr lang="en-US" i="1" dirty="0"/>
              <a:t>¿</a:t>
            </a:r>
            <a:r>
              <a:rPr lang="en-US" i="1" dirty="0" err="1"/>
              <a:t>Qué</a:t>
            </a:r>
            <a:r>
              <a:rPr lang="en-US" i="1" dirty="0"/>
              <a:t> hora </a:t>
            </a:r>
            <a:r>
              <a:rPr lang="en-US" i="1" dirty="0" err="1"/>
              <a:t>es</a:t>
            </a:r>
            <a:r>
              <a:rPr lang="en-US" i="1" dirty="0"/>
              <a:t>? </a:t>
            </a:r>
            <a:r>
              <a:rPr lang="en-US" dirty="0"/>
              <a:t>(A spoof of the </a:t>
            </a:r>
            <a:r>
              <a:rPr lang="en-US" i="1" dirty="0"/>
              <a:t>telenovela</a:t>
            </a:r>
            <a:r>
              <a:rPr lang="en-US" dirty="0"/>
              <a:t> genre, very funny) </a:t>
            </a:r>
          </a:p>
          <a:p>
            <a:pPr lvl="0"/>
            <a:r>
              <a:rPr lang="en-US" dirty="0"/>
              <a:t>2) ¿</a:t>
            </a:r>
            <a:r>
              <a:rPr lang="en-US" dirty="0" err="1"/>
              <a:t>Qué</a:t>
            </a:r>
            <a:r>
              <a:rPr lang="en-US" dirty="0"/>
              <a:t> </a:t>
            </a:r>
            <a:r>
              <a:rPr lang="en-US" dirty="0" err="1"/>
              <a:t>tiempo</a:t>
            </a:r>
            <a:r>
              <a:rPr lang="en-US" dirty="0"/>
              <a:t> </a:t>
            </a:r>
            <a:r>
              <a:rPr lang="en-US" dirty="0" err="1"/>
              <a:t>hace</a:t>
            </a:r>
            <a:r>
              <a:rPr lang="en-US" dirty="0"/>
              <a:t> hoy? (check this out for teaching weather and </a:t>
            </a:r>
            <a:r>
              <a:rPr lang="en-US" dirty="0" err="1"/>
              <a:t>ser</a:t>
            </a:r>
            <a:r>
              <a:rPr lang="en-US" dirty="0"/>
              <a:t>/</a:t>
            </a:r>
            <a:r>
              <a:rPr lang="en-US" dirty="0" err="1"/>
              <a:t>estar</a:t>
            </a:r>
            <a:r>
              <a:rPr lang="en-US" dirty="0"/>
              <a:t>, a nice song and lots of fun videos made of this)</a:t>
            </a:r>
          </a:p>
          <a:p>
            <a:pPr lvl="0"/>
            <a:r>
              <a:rPr lang="en-US" dirty="0"/>
              <a:t>3) The “One semester of Spanish Love Song” is corny, but fun, and a good review of some basic phrases. </a:t>
            </a:r>
          </a:p>
          <a:p>
            <a:r>
              <a:rPr lang="en-US" dirty="0"/>
              <a:t>4) Conjugation Back! A video about conjugating “</a:t>
            </a:r>
            <a:r>
              <a:rPr lang="en-US" dirty="0" err="1"/>
              <a:t>ar</a:t>
            </a:r>
            <a:r>
              <a:rPr lang="en-US" dirty="0"/>
              <a:t>” verbs.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1431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some more….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On </a:t>
            </a:r>
            <a:r>
              <a:rPr lang="en-US" dirty="0" err="1"/>
              <a:t>youtube</a:t>
            </a:r>
            <a:r>
              <a:rPr lang="en-US" dirty="0"/>
              <a:t>: Videos that you can show most groups</a:t>
            </a:r>
          </a:p>
          <a:p>
            <a:r>
              <a:rPr lang="en-US" dirty="0"/>
              <a:t>French:  </a:t>
            </a:r>
          </a:p>
          <a:p>
            <a:r>
              <a:rPr lang="en-US" dirty="0"/>
              <a:t>“Extra” in French (or “extra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español</a:t>
            </a:r>
            <a:r>
              <a:rPr lang="en-US" dirty="0"/>
              <a:t>”) </a:t>
            </a:r>
            <a:r>
              <a:rPr lang="en-US" dirty="0" smtClean="0"/>
              <a:t>(corny but useful!) </a:t>
            </a:r>
            <a:endParaRPr lang="en-US" dirty="0"/>
          </a:p>
          <a:p>
            <a:r>
              <a:rPr lang="en-US" dirty="0"/>
              <a:t>French in Action </a:t>
            </a:r>
            <a:r>
              <a:rPr lang="en-US" dirty="0" smtClean="0"/>
              <a:t>(a classic) </a:t>
            </a:r>
            <a:endParaRPr lang="en-US" dirty="0"/>
          </a:p>
          <a:p>
            <a:r>
              <a:rPr lang="en-US" i="1" dirty="0"/>
              <a:t>Catherine</a:t>
            </a:r>
            <a:r>
              <a:rPr lang="en-US" dirty="0"/>
              <a:t> (the show from Quebec) or “les </a:t>
            </a:r>
            <a:r>
              <a:rPr lang="en-US" dirty="0" err="1"/>
              <a:t>Gignols</a:t>
            </a:r>
            <a:r>
              <a:rPr lang="en-US" dirty="0"/>
              <a:t>” </a:t>
            </a:r>
          </a:p>
          <a:p>
            <a:r>
              <a:rPr lang="en-US" dirty="0"/>
              <a:t>Gad </a:t>
            </a:r>
            <a:r>
              <a:rPr lang="en-US" dirty="0" err="1"/>
              <a:t>Elmaleh</a:t>
            </a:r>
            <a:r>
              <a:rPr lang="en-US" dirty="0"/>
              <a:t> (this French comedian is making a “go” in the USA. Watch his comedy in French and in English, have students compare/contrast them? </a:t>
            </a:r>
          </a:p>
          <a:p>
            <a:r>
              <a:rPr lang="en-US" dirty="0"/>
              <a:t>Spanish: (search these title and “</a:t>
            </a:r>
            <a:r>
              <a:rPr lang="en-US" dirty="0" err="1"/>
              <a:t>capítulos</a:t>
            </a:r>
            <a:r>
              <a:rPr lang="en-US" dirty="0"/>
              <a:t> </a:t>
            </a:r>
            <a:r>
              <a:rPr lang="en-US" dirty="0" err="1" smtClean="0"/>
              <a:t>completos</a:t>
            </a:r>
            <a:r>
              <a:rPr lang="en-US" dirty="0"/>
              <a:t>”) </a:t>
            </a:r>
          </a:p>
          <a:p>
            <a:r>
              <a:rPr lang="en-US" i="1" dirty="0" err="1"/>
              <a:t>Destinos</a:t>
            </a:r>
            <a:r>
              <a:rPr lang="en-US" dirty="0"/>
              <a:t> (a corny show to help learn Spanish) </a:t>
            </a:r>
          </a:p>
          <a:p>
            <a:r>
              <a:rPr lang="en-US" i="1" dirty="0"/>
              <a:t>Extra </a:t>
            </a:r>
            <a:r>
              <a:rPr lang="en-US" i="1" dirty="0" err="1"/>
              <a:t>en</a:t>
            </a:r>
            <a:r>
              <a:rPr lang="en-US" i="1" dirty="0"/>
              <a:t> </a:t>
            </a:r>
            <a:r>
              <a:rPr lang="en-US" i="1" dirty="0" err="1"/>
              <a:t>español</a:t>
            </a:r>
            <a:r>
              <a:rPr lang="en-US" dirty="0"/>
              <a:t>, a corny sitcom for students </a:t>
            </a:r>
          </a:p>
          <a:p>
            <a:r>
              <a:rPr lang="en-US" dirty="0"/>
              <a:t>Telenovelas: </a:t>
            </a:r>
            <a:r>
              <a:rPr lang="en-US" i="1" dirty="0"/>
              <a:t>Lo que la </a:t>
            </a:r>
            <a:r>
              <a:rPr lang="en-US" i="1" dirty="0" err="1"/>
              <a:t>vida</a:t>
            </a:r>
            <a:r>
              <a:rPr lang="en-US" i="1" dirty="0"/>
              <a:t> me </a:t>
            </a:r>
            <a:r>
              <a:rPr lang="en-US" i="1" dirty="0" err="1"/>
              <a:t>robó</a:t>
            </a:r>
            <a:r>
              <a:rPr lang="en-US" dirty="0"/>
              <a:t>, </a:t>
            </a:r>
            <a:r>
              <a:rPr lang="en-US" i="1" dirty="0" err="1"/>
              <a:t>Yo</a:t>
            </a:r>
            <a:r>
              <a:rPr lang="en-US" i="1" dirty="0"/>
              <a:t> soy Betty la </a:t>
            </a:r>
            <a:r>
              <a:rPr lang="en-US" i="1" dirty="0" err="1"/>
              <a:t>Fea</a:t>
            </a:r>
            <a:r>
              <a:rPr lang="en-US" dirty="0"/>
              <a:t>, or </a:t>
            </a:r>
            <a:r>
              <a:rPr lang="en-US" i="1" dirty="0"/>
              <a:t>Maria la del Barrio,</a:t>
            </a:r>
            <a:r>
              <a:rPr lang="en-US" dirty="0"/>
              <a:t> but preview any clips </a:t>
            </a:r>
          </a:p>
          <a:p>
            <a:r>
              <a:rPr lang="en-US" dirty="0"/>
              <a:t>My favorite: </a:t>
            </a:r>
            <a:r>
              <a:rPr lang="en-US" i="1" dirty="0" err="1"/>
              <a:t>Aquí</a:t>
            </a:r>
            <a:r>
              <a:rPr lang="en-US" i="1" dirty="0"/>
              <a:t> No Hay </a:t>
            </a:r>
            <a:r>
              <a:rPr lang="en-US" i="1" dirty="0" err="1"/>
              <a:t>Quien</a:t>
            </a:r>
            <a:r>
              <a:rPr lang="en-US" i="1" dirty="0"/>
              <a:t> Viva</a:t>
            </a:r>
            <a:r>
              <a:rPr lang="en-US" dirty="0"/>
              <a:t>, a nice sitcom from Spain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168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 stuff….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Also, put in </a:t>
            </a:r>
            <a:r>
              <a:rPr lang="en-US" dirty="0" err="1"/>
              <a:t>youtube</a:t>
            </a:r>
            <a:r>
              <a:rPr lang="en-US" dirty="0"/>
              <a:t>, “jack &amp; the beanstalk” with “</a:t>
            </a:r>
            <a:r>
              <a:rPr lang="en-US" dirty="0" err="1"/>
              <a:t>être</a:t>
            </a:r>
            <a:r>
              <a:rPr lang="en-US" dirty="0"/>
              <a:t>”  or “</a:t>
            </a:r>
            <a:r>
              <a:rPr lang="en-US" dirty="0" err="1"/>
              <a:t>passe</a:t>
            </a:r>
            <a:r>
              <a:rPr lang="en-US" dirty="0"/>
              <a:t> compose with wrecking ball” song</a:t>
            </a:r>
          </a:p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tiempo</a:t>
            </a:r>
            <a:r>
              <a:rPr lang="en-US" dirty="0" smtClean="0"/>
              <a:t> </a:t>
            </a:r>
            <a:r>
              <a:rPr lang="en-US" dirty="0" err="1" smtClean="0"/>
              <a:t>hace</a:t>
            </a:r>
            <a:r>
              <a:rPr lang="en-US" dirty="0" smtClean="0"/>
              <a:t> hoy?</a:t>
            </a:r>
          </a:p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hay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clase</a:t>
            </a:r>
            <a:r>
              <a:rPr lang="en-US" dirty="0" smtClean="0"/>
              <a:t>?  </a:t>
            </a:r>
          </a:p>
          <a:p>
            <a:r>
              <a:rPr lang="en-US" dirty="0" smtClean="0">
                <a:hlinkClick r:id="rId2"/>
              </a:rPr>
              <a:t>www.tobreak.com</a:t>
            </a:r>
            <a:r>
              <a:rPr lang="en-US" dirty="0" smtClean="0"/>
              <a:t> John Conner is amazing, tons of great ideas. Bring him in for a training? We did at MCC.</a:t>
            </a:r>
          </a:p>
          <a:p>
            <a:r>
              <a:rPr lang="en-US" dirty="0" smtClean="0"/>
              <a:t>French stuff: </a:t>
            </a:r>
          </a:p>
          <a:p>
            <a:r>
              <a:rPr lang="en-US" dirty="0"/>
              <a:t>Here’s a nice site for grammar resources: </a:t>
            </a:r>
          </a:p>
          <a:p>
            <a:r>
              <a:rPr lang="en-US" u="sng" dirty="0">
                <a:hlinkClick r:id="rId3"/>
              </a:rPr>
              <a:t>http://www.laits.utexas.edu/tex/</a:t>
            </a:r>
            <a:r>
              <a:rPr lang="en-US" dirty="0"/>
              <a:t>  or google “</a:t>
            </a:r>
            <a:r>
              <a:rPr lang="en-US" dirty="0" err="1"/>
              <a:t>tex</a:t>
            </a:r>
            <a:r>
              <a:rPr lang="en-US" dirty="0"/>
              <a:t> French grammar” (a nice </a:t>
            </a:r>
            <a:r>
              <a:rPr lang="en-US" dirty="0" err="1"/>
              <a:t>grammer</a:t>
            </a:r>
            <a:r>
              <a:rPr lang="en-US" dirty="0"/>
              <a:t> clearinghouse) </a:t>
            </a:r>
          </a:p>
          <a:p>
            <a:r>
              <a:rPr lang="en-US" dirty="0" err="1"/>
              <a:t>FluentU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6809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Open discussion? What works best for you in your practice?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 TPR tips? </a:t>
            </a:r>
          </a:p>
          <a:p>
            <a:r>
              <a:rPr lang="en-US" dirty="0" smtClean="0"/>
              <a:t>2) Songs? </a:t>
            </a:r>
          </a:p>
          <a:p>
            <a:r>
              <a:rPr lang="en-US" dirty="0" smtClean="0"/>
              <a:t>3) </a:t>
            </a:r>
            <a:r>
              <a:rPr lang="en-US" dirty="0" err="1" smtClean="0"/>
              <a:t>Youtube</a:t>
            </a:r>
            <a:r>
              <a:rPr lang="en-US" dirty="0" smtClean="0"/>
              <a:t> clips? </a:t>
            </a:r>
          </a:p>
          <a:p>
            <a:r>
              <a:rPr lang="en-US" dirty="0" smtClean="0"/>
              <a:t>4) Rhymes or acronyms that your colleagues can steal/share with others? </a:t>
            </a:r>
          </a:p>
          <a:p>
            <a:r>
              <a:rPr lang="en-US" dirty="0" smtClean="0"/>
              <a:t>5) Other? </a:t>
            </a:r>
          </a:p>
          <a:p>
            <a:r>
              <a:rPr lang="en-US" dirty="0" smtClean="0"/>
              <a:t>6) Please email ideas to me at or email me for a copy of this. </a:t>
            </a:r>
            <a:r>
              <a:rPr lang="en-US" dirty="0" smtClean="0">
                <a:hlinkClick r:id="rId2"/>
              </a:rPr>
              <a:t>sfarrington@monroecc.edu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319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Primero,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español</a:t>
            </a:r>
            <a:r>
              <a:rPr lang="en-US" dirty="0" smtClean="0"/>
              <a:t>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Teaching </a:t>
            </a:r>
            <a:r>
              <a:rPr lang="en-US" b="1" dirty="0" err="1" smtClean="0"/>
              <a:t>Ser</a:t>
            </a:r>
            <a:r>
              <a:rPr lang="en-US" b="1" dirty="0" smtClean="0"/>
              <a:t> and </a:t>
            </a:r>
            <a:r>
              <a:rPr lang="en-US" b="1" dirty="0" err="1" smtClean="0"/>
              <a:t>Estar</a:t>
            </a:r>
            <a:endParaRPr lang="en-US" b="1" dirty="0" smtClean="0"/>
          </a:p>
          <a:p>
            <a:r>
              <a:rPr lang="en-US" dirty="0" smtClean="0"/>
              <a:t>Here’s a useful rhyme: </a:t>
            </a:r>
          </a:p>
          <a:p>
            <a:r>
              <a:rPr lang="en-US" dirty="0" smtClean="0"/>
              <a:t>“How you feel, or where you are, always use the verb </a:t>
            </a:r>
            <a:r>
              <a:rPr lang="en-US" dirty="0" err="1" smtClean="0"/>
              <a:t>estar</a:t>
            </a:r>
            <a:r>
              <a:rPr lang="en-US" dirty="0" smtClean="0"/>
              <a:t>.” </a:t>
            </a:r>
          </a:p>
          <a:p>
            <a:r>
              <a:rPr lang="en-US" dirty="0" smtClean="0"/>
              <a:t>Do the “Mexican hat dance” for the verb. </a:t>
            </a:r>
          </a:p>
          <a:p>
            <a:r>
              <a:rPr lang="en-US" dirty="0" smtClean="0"/>
              <a:t>STOP vs. Health or “Stop the Elf” </a:t>
            </a:r>
          </a:p>
          <a:p>
            <a:r>
              <a:rPr lang="en-US" dirty="0" smtClean="0"/>
              <a:t>(One colleague does “TOPIC”)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6536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872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STOP and HEALTH?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dirty="0" err="1"/>
              <a:t>Ser</a:t>
            </a:r>
            <a:endParaRPr lang="en-US" dirty="0"/>
          </a:p>
          <a:p>
            <a:pPr lvl="0"/>
            <a:r>
              <a:rPr lang="en-US" dirty="0"/>
              <a:t>Time: ¿</a:t>
            </a:r>
            <a:r>
              <a:rPr lang="en-US" dirty="0" err="1"/>
              <a:t>Qué</a:t>
            </a:r>
            <a:r>
              <a:rPr lang="en-US" dirty="0"/>
              <a:t> hora </a:t>
            </a:r>
            <a:r>
              <a:rPr lang="en-US" dirty="0" err="1"/>
              <a:t>es</a:t>
            </a:r>
            <a:r>
              <a:rPr lang="en-US" dirty="0"/>
              <a:t>? Son las once. </a:t>
            </a:r>
          </a:p>
          <a:p>
            <a:pPr lvl="0"/>
            <a:r>
              <a:rPr lang="en-US" dirty="0"/>
              <a:t>Origins: ¿De </a:t>
            </a:r>
            <a:r>
              <a:rPr lang="en-US" dirty="0" err="1"/>
              <a:t>dónde</a:t>
            </a:r>
            <a:r>
              <a:rPr lang="en-US" dirty="0"/>
              <a:t> </a:t>
            </a:r>
            <a:r>
              <a:rPr lang="en-US" dirty="0" err="1"/>
              <a:t>eres</a:t>
            </a:r>
            <a:r>
              <a:rPr lang="en-US" dirty="0"/>
              <a:t>? Soy de Rochester. </a:t>
            </a:r>
          </a:p>
          <a:p>
            <a:pPr lvl="0"/>
            <a:r>
              <a:rPr lang="en-US" dirty="0"/>
              <a:t>Permanent/personality: Marcos </a:t>
            </a:r>
            <a:r>
              <a:rPr lang="en-US" dirty="0" err="1"/>
              <a:t>es</a:t>
            </a:r>
            <a:r>
              <a:rPr lang="en-US" dirty="0"/>
              <a:t> alto, </a:t>
            </a:r>
            <a:r>
              <a:rPr lang="en-US" dirty="0" err="1"/>
              <a:t>simpático</a:t>
            </a:r>
            <a:r>
              <a:rPr lang="en-US" dirty="0"/>
              <a:t>, etc. </a:t>
            </a:r>
          </a:p>
          <a:p>
            <a:pPr lvl="0"/>
            <a:r>
              <a:rPr lang="en-US" dirty="0"/>
              <a:t> </a:t>
            </a:r>
          </a:p>
          <a:p>
            <a:pPr lvl="0"/>
            <a:r>
              <a:rPr lang="en-US" dirty="0"/>
              <a:t>Health: Marta </a:t>
            </a:r>
            <a:r>
              <a:rPr lang="en-US" dirty="0" err="1"/>
              <a:t>está</a:t>
            </a:r>
            <a:r>
              <a:rPr lang="en-US" dirty="0"/>
              <a:t> </a:t>
            </a:r>
            <a:r>
              <a:rPr lang="en-US" dirty="0" err="1"/>
              <a:t>enferma</a:t>
            </a:r>
            <a:endParaRPr lang="en-US" dirty="0"/>
          </a:p>
          <a:p>
            <a:pPr lvl="0"/>
            <a:r>
              <a:rPr lang="en-US" dirty="0" err="1"/>
              <a:t>Estar</a:t>
            </a:r>
            <a:r>
              <a:rPr lang="en-US" dirty="0"/>
              <a:t>: </a:t>
            </a:r>
          </a:p>
          <a:p>
            <a:pPr lvl="0"/>
            <a:r>
              <a:rPr lang="en-US" dirty="0"/>
              <a:t>Attitude: </a:t>
            </a:r>
            <a:r>
              <a:rPr lang="en-US" dirty="0" err="1"/>
              <a:t>Estoy</a:t>
            </a:r>
            <a:r>
              <a:rPr lang="en-US" dirty="0"/>
              <a:t> </a:t>
            </a:r>
            <a:r>
              <a:rPr lang="en-US" dirty="0" err="1"/>
              <a:t>contento</a:t>
            </a:r>
            <a:r>
              <a:rPr lang="en-US" dirty="0"/>
              <a:t>(a) hoy</a:t>
            </a:r>
          </a:p>
          <a:p>
            <a:pPr lvl="0"/>
            <a:r>
              <a:rPr lang="en-US" dirty="0"/>
              <a:t>Location: </a:t>
            </a:r>
            <a:r>
              <a:rPr lang="en-US" dirty="0" err="1"/>
              <a:t>Mi</a:t>
            </a:r>
            <a:r>
              <a:rPr lang="en-US" dirty="0"/>
              <a:t> casa </a:t>
            </a:r>
            <a:r>
              <a:rPr lang="en-US" dirty="0" err="1"/>
              <a:t>está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 ciudad de Rochester</a:t>
            </a:r>
          </a:p>
          <a:p>
            <a:pPr lvl="0"/>
            <a:r>
              <a:rPr lang="en-US" dirty="0"/>
              <a:t>Temporary Conditions: Pedro </a:t>
            </a:r>
            <a:r>
              <a:rPr lang="en-US" dirty="0" err="1"/>
              <a:t>está</a:t>
            </a:r>
            <a:r>
              <a:rPr lang="en-US" dirty="0"/>
              <a:t> </a:t>
            </a:r>
            <a:r>
              <a:rPr lang="en-US" dirty="0" err="1"/>
              <a:t>cansado</a:t>
            </a:r>
            <a:endParaRPr lang="en-US" dirty="0"/>
          </a:p>
          <a:p>
            <a:pPr lvl="0"/>
            <a:r>
              <a:rPr lang="en-US" dirty="0"/>
              <a:t>Happening Now: </a:t>
            </a:r>
            <a:r>
              <a:rPr lang="en-US" dirty="0" err="1"/>
              <a:t>Estamos</a:t>
            </a:r>
            <a:r>
              <a:rPr lang="en-US" dirty="0"/>
              <a:t> </a:t>
            </a:r>
            <a:r>
              <a:rPr lang="en-US" dirty="0" err="1"/>
              <a:t>hablando</a:t>
            </a:r>
            <a:r>
              <a:rPr lang="en-US" dirty="0"/>
              <a:t>, </a:t>
            </a:r>
            <a:r>
              <a:rPr lang="en-US" dirty="0" err="1"/>
              <a:t>estoy</a:t>
            </a:r>
            <a:r>
              <a:rPr lang="en-US" dirty="0"/>
              <a:t> </a:t>
            </a:r>
            <a:r>
              <a:rPr lang="en-US" dirty="0" err="1"/>
              <a:t>comiendo</a:t>
            </a:r>
            <a:r>
              <a:rPr lang="en-US" dirty="0"/>
              <a:t>, etc.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465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you teach verbs?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 you do a chant, a cheer? </a:t>
            </a:r>
          </a:p>
          <a:p>
            <a:r>
              <a:rPr lang="en-US" dirty="0" smtClean="0"/>
              <a:t>Do you have any fun songs from </a:t>
            </a:r>
            <a:r>
              <a:rPr lang="en-US" dirty="0" err="1" smtClean="0"/>
              <a:t>youtube</a:t>
            </a:r>
            <a:r>
              <a:rPr lang="en-US" dirty="0" smtClean="0"/>
              <a:t> you recommend, such as “bringing conjugation back?” </a:t>
            </a:r>
          </a:p>
          <a:p>
            <a:r>
              <a:rPr lang="en-US" dirty="0" smtClean="0"/>
              <a:t>How about the joke about </a:t>
            </a:r>
            <a:r>
              <a:rPr lang="en-US" dirty="0" err="1" smtClean="0"/>
              <a:t>Simón</a:t>
            </a:r>
            <a:r>
              <a:rPr lang="en-US" dirty="0" smtClean="0"/>
              <a:t> Bolívar? </a:t>
            </a:r>
          </a:p>
          <a:p>
            <a:r>
              <a:rPr lang="en-US" dirty="0" smtClean="0"/>
              <a:t>(Telling the students about “El </a:t>
            </a:r>
            <a:r>
              <a:rPr lang="en-US" dirty="0" err="1" smtClean="0"/>
              <a:t>Libertador</a:t>
            </a:r>
            <a:r>
              <a:rPr lang="en-US" dirty="0" smtClean="0"/>
              <a:t> de </a:t>
            </a:r>
            <a:r>
              <a:rPr lang="en-US" dirty="0" err="1" smtClean="0"/>
              <a:t>América</a:t>
            </a:r>
            <a:r>
              <a:rPr lang="en-US" dirty="0" smtClean="0"/>
              <a:t>,” Bolívar, but one kid is asleep. You wake him and ask him about Bolivar. He says, “</a:t>
            </a:r>
            <a:r>
              <a:rPr lang="en-US" dirty="0" err="1" smtClean="0"/>
              <a:t>bolivo</a:t>
            </a:r>
            <a:r>
              <a:rPr lang="en-US" dirty="0" smtClean="0"/>
              <a:t>, </a:t>
            </a:r>
            <a:r>
              <a:rPr lang="en-US" dirty="0" err="1" smtClean="0"/>
              <a:t>bolivas</a:t>
            </a:r>
            <a:r>
              <a:rPr lang="en-US" dirty="0" smtClean="0"/>
              <a:t>, </a:t>
            </a:r>
            <a:r>
              <a:rPr lang="en-US" dirty="0" err="1" smtClean="0"/>
              <a:t>boliva</a:t>
            </a:r>
            <a:r>
              <a:rPr lang="en-US" dirty="0" smtClean="0"/>
              <a:t>, </a:t>
            </a:r>
            <a:r>
              <a:rPr lang="en-US" dirty="0" err="1" smtClean="0"/>
              <a:t>bolivamos</a:t>
            </a:r>
            <a:r>
              <a:rPr lang="en-US" dirty="0" smtClean="0"/>
              <a:t>….”)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617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you teach the preterit vs. the imperfect?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tell my students how, when I was a kid, in that </a:t>
            </a:r>
            <a:r>
              <a:rPr lang="en-US" b="1" i="1" dirty="0" smtClean="0"/>
              <a:t>long ago era </a:t>
            </a:r>
            <a:r>
              <a:rPr lang="en-US" dirty="0" smtClean="0"/>
              <a:t>(get it? Era?), I used to sing and dance to songs by ABBA.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cant</a:t>
            </a:r>
            <a:r>
              <a:rPr lang="en-US" i="1" dirty="0" err="1" smtClean="0"/>
              <a:t>aba</a:t>
            </a:r>
            <a:r>
              <a:rPr lang="en-US" dirty="0" smtClean="0"/>
              <a:t>,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bail</a:t>
            </a:r>
            <a:r>
              <a:rPr lang="en-US" i="1" dirty="0" err="1" smtClean="0"/>
              <a:t>aba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r>
              <a:rPr lang="en-US" dirty="0" smtClean="0"/>
              <a:t>…..</a:t>
            </a:r>
          </a:p>
          <a:p>
            <a:r>
              <a:rPr lang="en-US" dirty="0" smtClean="0"/>
              <a:t>I also used to go to Los Vegas.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Iba</a:t>
            </a:r>
            <a:r>
              <a:rPr lang="en-US" dirty="0" smtClean="0"/>
              <a:t> a Los Vegas….” (like Elvis…. “Viva Las Vegas…”) </a:t>
            </a:r>
          </a:p>
          <a:p>
            <a:r>
              <a:rPr lang="en-US" dirty="0" smtClean="0"/>
              <a:t>Also, a fun word: “</a:t>
            </a:r>
            <a:r>
              <a:rPr lang="en-US" dirty="0" err="1" smtClean="0"/>
              <a:t>trabajábamos</a:t>
            </a:r>
            <a:r>
              <a:rPr lang="en-US" dirty="0" smtClean="0"/>
              <a:t>.”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804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you teach the subjunctive?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*Subjunctive= Clause 1 (WEIRDOS) + que +CLAUSE 2 (</a:t>
            </a:r>
            <a:r>
              <a:rPr lang="en-US" dirty="0" err="1"/>
              <a:t>Yo</a:t>
            </a:r>
            <a:r>
              <a:rPr lang="en-US" dirty="0"/>
              <a:t>-o-drop-flip) or DISHES</a:t>
            </a:r>
          </a:p>
          <a:p>
            <a:r>
              <a:rPr lang="en-US" dirty="0"/>
              <a:t>Subjunctive:  Wishes, Emotions, Imp. expressions, Requests, </a:t>
            </a:r>
            <a:r>
              <a:rPr lang="en-US" dirty="0" smtClean="0"/>
              <a:t>Doubts (desires, denial)  </a:t>
            </a:r>
            <a:r>
              <a:rPr lang="en-US" dirty="0" err="1"/>
              <a:t>Ojalá</a:t>
            </a:r>
            <a:r>
              <a:rPr lang="en-US" dirty="0"/>
              <a:t>, </a:t>
            </a:r>
            <a:r>
              <a:rPr lang="en-US" dirty="0" smtClean="0"/>
              <a:t>Suggestions Spells WEIRDOS</a:t>
            </a:r>
          </a:p>
          <a:p>
            <a:r>
              <a:rPr lang="en-US" dirty="0" smtClean="0"/>
              <a:t>I also have a song and use some TPR: 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Yo</a:t>
            </a:r>
            <a:r>
              <a:rPr lang="en-US" dirty="0" smtClean="0"/>
              <a:t>-o-drop-flip”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947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subjunctive song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b="1" u="sng" dirty="0"/>
              <a:t>The Spanish Subjunctive Song by Steve Farrington </a:t>
            </a:r>
            <a:endParaRPr lang="en-US" dirty="0"/>
          </a:p>
          <a:p>
            <a:r>
              <a:rPr lang="en-US" dirty="0"/>
              <a:t>(to the tune of YMCA) </a:t>
            </a:r>
          </a:p>
          <a:p>
            <a:endParaRPr lang="en-US" dirty="0" smtClean="0"/>
          </a:p>
          <a:p>
            <a:r>
              <a:rPr lang="en-US" dirty="0" smtClean="0"/>
              <a:t>If </a:t>
            </a:r>
            <a:r>
              <a:rPr lang="en-US" dirty="0"/>
              <a:t>you have a “clause-one” that shows</a:t>
            </a:r>
          </a:p>
          <a:p>
            <a:r>
              <a:rPr lang="en-US" dirty="0"/>
              <a:t>Emotion, well, then everyone knows, </a:t>
            </a:r>
          </a:p>
          <a:p>
            <a:r>
              <a:rPr lang="en-US" dirty="0"/>
              <a:t>There’s a thing you </a:t>
            </a:r>
            <a:r>
              <a:rPr lang="en-US" dirty="0" err="1"/>
              <a:t>gotta</a:t>
            </a:r>
            <a:r>
              <a:rPr lang="en-US" dirty="0"/>
              <a:t> do after “que”</a:t>
            </a:r>
          </a:p>
          <a:p>
            <a:r>
              <a:rPr lang="en-US" dirty="0"/>
              <a:t>But you’ve got to form it this way!</a:t>
            </a:r>
          </a:p>
          <a:p>
            <a:r>
              <a:rPr lang="en-US" dirty="0"/>
              <a:t>No verb does it all by itself,</a:t>
            </a:r>
          </a:p>
          <a:p>
            <a:r>
              <a:rPr lang="en-US" dirty="0"/>
              <a:t>The subjunctive can’t just sit on the shelf!</a:t>
            </a:r>
          </a:p>
          <a:p>
            <a:r>
              <a:rPr lang="en-US" dirty="0"/>
              <a:t>You can use it, flip that E to an A, </a:t>
            </a:r>
          </a:p>
          <a:p>
            <a:r>
              <a:rPr lang="en-US" dirty="0"/>
              <a:t>But you’ve got to form it this way: 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You’ve got to do the “</a:t>
            </a:r>
            <a:r>
              <a:rPr lang="en-US" dirty="0" err="1"/>
              <a:t>yo</a:t>
            </a:r>
            <a:r>
              <a:rPr lang="en-US" dirty="0"/>
              <a:t>-o-drop-flip” you </a:t>
            </a:r>
            <a:r>
              <a:rPr lang="en-US" dirty="0" err="1"/>
              <a:t>gotta</a:t>
            </a:r>
            <a:r>
              <a:rPr lang="en-US" dirty="0"/>
              <a:t> the do the “</a:t>
            </a:r>
            <a:r>
              <a:rPr lang="en-US" dirty="0" err="1"/>
              <a:t>yo</a:t>
            </a:r>
            <a:r>
              <a:rPr lang="en-US" dirty="0"/>
              <a:t>-o-drop-flip”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Now you can do that new flip, even use it today!</a:t>
            </a:r>
          </a:p>
          <a:p>
            <a:r>
              <a:rPr lang="en-US" dirty="0"/>
              <a:t>You can use  it after the que…..</a:t>
            </a:r>
          </a:p>
          <a:p>
            <a:r>
              <a:rPr lang="en-US" dirty="0" err="1"/>
              <a:t>Yo</a:t>
            </a:r>
            <a:r>
              <a:rPr lang="en-US" dirty="0"/>
              <a:t>-o-drop-flip, you can do the </a:t>
            </a:r>
            <a:r>
              <a:rPr lang="en-US" dirty="0" err="1"/>
              <a:t>yo</a:t>
            </a:r>
            <a:r>
              <a:rPr lang="en-US" dirty="0"/>
              <a:t>-o-drop-flip!</a:t>
            </a:r>
          </a:p>
          <a:p>
            <a:r>
              <a:rPr lang="en-US" dirty="0"/>
              <a:t>You got everything in this one simple rule, </a:t>
            </a:r>
          </a:p>
          <a:p>
            <a:r>
              <a:rPr lang="en-US" dirty="0"/>
              <a:t>You can use it for </a:t>
            </a:r>
            <a:r>
              <a:rPr lang="en-US" dirty="0" err="1"/>
              <a:t>españ-ool</a:t>
            </a:r>
            <a:r>
              <a:rPr lang="en-US" dirty="0"/>
              <a:t>!</a:t>
            </a:r>
          </a:p>
          <a:p>
            <a:r>
              <a:rPr lang="en-US" dirty="0" err="1"/>
              <a:t>Yo</a:t>
            </a:r>
            <a:r>
              <a:rPr lang="en-US" dirty="0"/>
              <a:t>-o-drop-flip! 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(For example, take </a:t>
            </a:r>
            <a:r>
              <a:rPr lang="en-US" dirty="0" err="1"/>
              <a:t>salir</a:t>
            </a:r>
            <a:r>
              <a:rPr lang="en-US" dirty="0"/>
              <a:t>: </a:t>
            </a:r>
            <a:r>
              <a:rPr lang="en-US" dirty="0" err="1"/>
              <a:t>Salgo</a:t>
            </a:r>
            <a:r>
              <a:rPr lang="en-US" dirty="0"/>
              <a:t>, </a:t>
            </a:r>
            <a:r>
              <a:rPr lang="en-US" dirty="0" err="1"/>
              <a:t>salg</a:t>
            </a:r>
            <a:r>
              <a:rPr lang="en-US" dirty="0"/>
              <a:t>, e to a, </a:t>
            </a:r>
            <a:r>
              <a:rPr lang="en-US" dirty="0" err="1"/>
              <a:t>salga</a:t>
            </a:r>
            <a:r>
              <a:rPr lang="en-US" dirty="0"/>
              <a:t>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074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you do the imperfect subjunctive?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the imperfect subjunctive, use the “</a:t>
            </a:r>
            <a:r>
              <a:rPr lang="en-US" dirty="0" err="1"/>
              <a:t>ellos</a:t>
            </a:r>
            <a:r>
              <a:rPr lang="en-US" dirty="0"/>
              <a:t>” </a:t>
            </a:r>
            <a:r>
              <a:rPr lang="en-US" dirty="0" err="1"/>
              <a:t>preterite</a:t>
            </a:r>
            <a:r>
              <a:rPr lang="en-US" dirty="0"/>
              <a:t>, drop “RON” and then add: </a:t>
            </a:r>
            <a:endParaRPr lang="en-US" dirty="0" smtClean="0"/>
          </a:p>
          <a:p>
            <a:r>
              <a:rPr lang="en-US" dirty="0" err="1" smtClean="0"/>
              <a:t>ra</a:t>
            </a:r>
            <a:r>
              <a:rPr lang="en-US" dirty="0"/>
              <a:t>, </a:t>
            </a:r>
            <a:r>
              <a:rPr lang="en-US" dirty="0" err="1"/>
              <a:t>ras</a:t>
            </a:r>
            <a:r>
              <a:rPr lang="en-US" dirty="0"/>
              <a:t>, </a:t>
            </a:r>
            <a:r>
              <a:rPr lang="en-US" dirty="0" err="1"/>
              <a:t>ra</a:t>
            </a:r>
            <a:r>
              <a:rPr lang="en-US" dirty="0"/>
              <a:t>, ‘</a:t>
            </a:r>
            <a:r>
              <a:rPr lang="en-US" dirty="0" err="1"/>
              <a:t>ramos</a:t>
            </a:r>
            <a:r>
              <a:rPr lang="en-US" dirty="0"/>
              <a:t>, ran. (I always explain here that they did something, they dropped off Ron, who is annoying , and then they cheered! “Ra, </a:t>
            </a:r>
            <a:r>
              <a:rPr lang="en-US" dirty="0" err="1"/>
              <a:t>ras</a:t>
            </a:r>
            <a:r>
              <a:rPr lang="en-US" dirty="0"/>
              <a:t>, </a:t>
            </a:r>
            <a:r>
              <a:rPr lang="en-US" dirty="0" err="1"/>
              <a:t>ra</a:t>
            </a:r>
            <a:r>
              <a:rPr lang="en-US" dirty="0"/>
              <a:t>, ‘</a:t>
            </a:r>
            <a:r>
              <a:rPr lang="en-US" dirty="0" err="1"/>
              <a:t>ramos</a:t>
            </a:r>
            <a:r>
              <a:rPr lang="en-US" dirty="0"/>
              <a:t>, ran!” (AKA </a:t>
            </a:r>
            <a:r>
              <a:rPr lang="en-US" dirty="0" smtClean="0"/>
              <a:t>the Lady </a:t>
            </a:r>
            <a:r>
              <a:rPr lang="en-US" dirty="0"/>
              <a:t>Gaga </a:t>
            </a:r>
            <a:r>
              <a:rPr lang="en-US" dirty="0" smtClean="0"/>
              <a:t>tense)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833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about the 8 irregular commands?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Did you hear about how Vin Diesel showed up at a movie premier (un gran </a:t>
            </a:r>
            <a:r>
              <a:rPr lang="en-US" dirty="0" err="1" smtClean="0"/>
              <a:t>estreno</a:t>
            </a:r>
            <a:r>
              <a:rPr lang="en-US" dirty="0" smtClean="0"/>
              <a:t>) in Berlin, Germany? </a:t>
            </a:r>
            <a:endParaRPr lang="en-US" dirty="0"/>
          </a:p>
        </p:txBody>
      </p:sp>
      <p:pic>
        <p:nvPicPr>
          <p:cNvPr id="2050" name="Picture 2" descr="C:\Users\sfarrington\AppData\Local\Microsoft\Windows\Temporary Internet Files\Content.Outlook\979WXAJU\IMG_519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064" y="3124200"/>
            <a:ext cx="64008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7400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1438</Words>
  <Application>Microsoft Office PowerPoint</Application>
  <PresentationFormat>On-screen Show (4:3)</PresentationFormat>
  <Paragraphs>159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Fun “tricks of the trade” I’ve picked up over the years…and sometimes, cut and pasted….</vt:lpstr>
      <vt:lpstr>Primero, en español….</vt:lpstr>
      <vt:lpstr>STOP and HEALTH? </vt:lpstr>
      <vt:lpstr>How do you teach verbs? </vt:lpstr>
      <vt:lpstr>How do you teach the preterit vs. the imperfect? </vt:lpstr>
      <vt:lpstr>How do you teach the subjunctive? </vt:lpstr>
      <vt:lpstr>The subjunctive song </vt:lpstr>
      <vt:lpstr>How do you do the imperfect subjunctive? </vt:lpstr>
      <vt:lpstr>How about the 8 irregular commands? </vt:lpstr>
      <vt:lpstr>Everyone was surprised, he was carrying ten guns and knives….</vt:lpstr>
      <vt:lpstr>How about those compound tenses? </vt:lpstr>
      <vt:lpstr>What are some other sites or resources you use for verbs? </vt:lpstr>
      <vt:lpstr>Now, for French: </vt:lpstr>
      <vt:lpstr>Want a song for the passé composé être verbs? Sick of the “house of être” or DRMRSVANDERTRAMP? </vt:lpstr>
      <vt:lpstr>How do you teach Prenominal Adjectives? </vt:lpstr>
      <vt:lpstr>Other resources to get students excited about LOTE? </vt:lpstr>
      <vt:lpstr>And some more….</vt:lpstr>
      <vt:lpstr>Random stuff….</vt:lpstr>
      <vt:lpstr>Open discussion? What works best for you in your practice? </vt:lpstr>
      <vt:lpstr>PowerPoint Presentation</vt:lpstr>
    </vt:vector>
  </TitlesOfParts>
  <Company>Monroe Community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 “tricks of the trade” I’ve picked up over the years…</dc:title>
  <dc:creator>Monroe Community College</dc:creator>
  <cp:lastModifiedBy>Monroe Community College</cp:lastModifiedBy>
  <cp:revision>29</cp:revision>
  <dcterms:created xsi:type="dcterms:W3CDTF">2017-03-10T16:29:23Z</dcterms:created>
  <dcterms:modified xsi:type="dcterms:W3CDTF">2017-03-10T17:22:49Z</dcterms:modified>
</cp:coreProperties>
</file>